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8" r:id="rId3"/>
    <p:sldId id="264" r:id="rId4"/>
    <p:sldId id="263" r:id="rId5"/>
    <p:sldId id="268" r:id="rId6"/>
    <p:sldId id="266" r:id="rId7"/>
    <p:sldId id="262" r:id="rId8"/>
    <p:sldId id="26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6327"/>
  </p:normalViewPr>
  <p:slideViewPr>
    <p:cSldViewPr snapToGrid="0">
      <p:cViewPr>
        <p:scale>
          <a:sx n="125" d="100"/>
          <a:sy n="125" d="100"/>
        </p:scale>
        <p:origin x="960" y="9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image1.png>
</file>

<file path=ppt/media/image2.png>
</file>

<file path=ppt/media/image3.png>
</file>

<file path=ppt/media/image4.png>
</file>

<file path=ppt/media/image5.pn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73C8B7-EA49-4D07-AE9B-CA8793B5D637}" type="datetimeFigureOut">
              <a:rPr lang="en-IN" smtClean="0"/>
              <a:t>16-03-2023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962F9C-4DCE-4E2A-93CD-651B65EB3662}" type="slidenum">
              <a:rPr lang="en-IN" smtClean="0"/>
              <a:t>‹#›</a:t>
            </a:fld>
            <a:endParaRPr lang="en-IN"/>
          </a:p>
        </p:txBody>
      </p:sp>
    </p:spTree>
    <p:extLst>
      <p:ext uri="{BB962C8B-B14F-4D97-AF65-F5344CB8AC3E}">
        <p14:creationId xmlns:p14="http://schemas.microsoft.com/office/powerpoint/2010/main" val="53548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2</a:t>
            </a:fld>
            <a:endParaRPr lang="en-IN"/>
          </a:p>
        </p:txBody>
      </p:sp>
    </p:spTree>
    <p:extLst>
      <p:ext uri="{BB962C8B-B14F-4D97-AF65-F5344CB8AC3E}">
        <p14:creationId xmlns:p14="http://schemas.microsoft.com/office/powerpoint/2010/main" val="853969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3</a:t>
            </a:fld>
            <a:endParaRPr lang="en-IN"/>
          </a:p>
        </p:txBody>
      </p:sp>
    </p:spTree>
    <p:extLst>
      <p:ext uri="{BB962C8B-B14F-4D97-AF65-F5344CB8AC3E}">
        <p14:creationId xmlns:p14="http://schemas.microsoft.com/office/powerpoint/2010/main" val="689088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4</a:t>
            </a:fld>
            <a:endParaRPr lang="en-IN"/>
          </a:p>
        </p:txBody>
      </p:sp>
    </p:spTree>
    <p:extLst>
      <p:ext uri="{BB962C8B-B14F-4D97-AF65-F5344CB8AC3E}">
        <p14:creationId xmlns:p14="http://schemas.microsoft.com/office/powerpoint/2010/main" val="2005166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5</a:t>
            </a:fld>
            <a:endParaRPr lang="en-IN"/>
          </a:p>
        </p:txBody>
      </p:sp>
    </p:spTree>
    <p:extLst>
      <p:ext uri="{BB962C8B-B14F-4D97-AF65-F5344CB8AC3E}">
        <p14:creationId xmlns:p14="http://schemas.microsoft.com/office/powerpoint/2010/main" val="33480525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6</a:t>
            </a:fld>
            <a:endParaRPr lang="en-IN"/>
          </a:p>
        </p:txBody>
      </p:sp>
    </p:spTree>
    <p:extLst>
      <p:ext uri="{BB962C8B-B14F-4D97-AF65-F5344CB8AC3E}">
        <p14:creationId xmlns:p14="http://schemas.microsoft.com/office/powerpoint/2010/main" val="13393152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7</a:t>
            </a:fld>
            <a:endParaRPr lang="en-IN"/>
          </a:p>
        </p:txBody>
      </p:sp>
    </p:spTree>
    <p:extLst>
      <p:ext uri="{BB962C8B-B14F-4D97-AF65-F5344CB8AC3E}">
        <p14:creationId xmlns:p14="http://schemas.microsoft.com/office/powerpoint/2010/main" val="1739486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962F9C-4DCE-4E2A-93CD-651B65EB3662}" type="slidenum">
              <a:rPr lang="en-IN" smtClean="0"/>
              <a:t>8</a:t>
            </a:fld>
            <a:endParaRPr lang="en-IN"/>
          </a:p>
        </p:txBody>
      </p:sp>
    </p:spTree>
    <p:extLst>
      <p:ext uri="{BB962C8B-B14F-4D97-AF65-F5344CB8AC3E}">
        <p14:creationId xmlns:p14="http://schemas.microsoft.com/office/powerpoint/2010/main" val="1884400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B5B94-AF12-0CE7-E985-CFB2A64C8B9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32EC43B-8F69-A3C6-6558-3D406FCC58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C2DEB65-617B-9766-F0BA-E9DBBB96B6E2}"/>
              </a:ext>
            </a:extLst>
          </p:cNvPr>
          <p:cNvSpPr>
            <a:spLocks noGrp="1"/>
          </p:cNvSpPr>
          <p:nvPr>
            <p:ph type="dt" sz="half" idx="10"/>
          </p:nvPr>
        </p:nvSpPr>
        <p:spPr/>
        <p:txBody>
          <a:bodyPr/>
          <a:lstStyle/>
          <a:p>
            <a:fld id="{C6B85644-60BA-4F4D-948A-0989F9CF1D5B}" type="datetimeFigureOut">
              <a:rPr lang="en-US" smtClean="0"/>
              <a:t>3/16/2023</a:t>
            </a:fld>
            <a:endParaRPr lang="en-US"/>
          </a:p>
        </p:txBody>
      </p:sp>
      <p:sp>
        <p:nvSpPr>
          <p:cNvPr id="5" name="Footer Placeholder 4">
            <a:extLst>
              <a:ext uri="{FF2B5EF4-FFF2-40B4-BE49-F238E27FC236}">
                <a16:creationId xmlns:a16="http://schemas.microsoft.com/office/drawing/2014/main" id="{C72644AE-5EFB-CF44-D4A2-E8FE4E8176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9BF5BC-5FAD-4160-AA25-ED6C35FA3B00}"/>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51534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F5389-0694-5DCC-E3E4-6C366482BC1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3134AAF-9A47-47DD-373D-55BCD87F53A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8D62E5E-64D0-1EBC-9CC1-AC5F646688C2}"/>
              </a:ext>
            </a:extLst>
          </p:cNvPr>
          <p:cNvSpPr>
            <a:spLocks noGrp="1"/>
          </p:cNvSpPr>
          <p:nvPr>
            <p:ph type="dt" sz="half" idx="10"/>
          </p:nvPr>
        </p:nvSpPr>
        <p:spPr/>
        <p:txBody>
          <a:bodyPr/>
          <a:lstStyle/>
          <a:p>
            <a:fld id="{C6B85644-60BA-4F4D-948A-0989F9CF1D5B}" type="datetimeFigureOut">
              <a:rPr lang="en-US" smtClean="0"/>
              <a:t>3/16/2023</a:t>
            </a:fld>
            <a:endParaRPr lang="en-US"/>
          </a:p>
        </p:txBody>
      </p:sp>
      <p:sp>
        <p:nvSpPr>
          <p:cNvPr id="5" name="Footer Placeholder 4">
            <a:extLst>
              <a:ext uri="{FF2B5EF4-FFF2-40B4-BE49-F238E27FC236}">
                <a16:creationId xmlns:a16="http://schemas.microsoft.com/office/drawing/2014/main" id="{7461CFAB-D0F7-5465-7BCD-DDE03FF493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8A11D6-498B-F2F8-8786-B4C31A900989}"/>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740612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4C6A4E-CF8C-E967-AA91-74EDC7C7C7A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0D98153-5EE0-F15E-2531-F78681E919F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538DF50-5645-5610-891C-DC288AC40F50}"/>
              </a:ext>
            </a:extLst>
          </p:cNvPr>
          <p:cNvSpPr>
            <a:spLocks noGrp="1"/>
          </p:cNvSpPr>
          <p:nvPr>
            <p:ph type="dt" sz="half" idx="10"/>
          </p:nvPr>
        </p:nvSpPr>
        <p:spPr/>
        <p:txBody>
          <a:bodyPr/>
          <a:lstStyle/>
          <a:p>
            <a:fld id="{C6B85644-60BA-4F4D-948A-0989F9CF1D5B}" type="datetimeFigureOut">
              <a:rPr lang="en-US" smtClean="0"/>
              <a:t>3/16/2023</a:t>
            </a:fld>
            <a:endParaRPr lang="en-US"/>
          </a:p>
        </p:txBody>
      </p:sp>
      <p:sp>
        <p:nvSpPr>
          <p:cNvPr id="5" name="Footer Placeholder 4">
            <a:extLst>
              <a:ext uri="{FF2B5EF4-FFF2-40B4-BE49-F238E27FC236}">
                <a16:creationId xmlns:a16="http://schemas.microsoft.com/office/drawing/2014/main" id="{01897A27-CACA-9B13-5D4A-95C83FC9C4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B1235B-B58E-CD1C-D970-A522A4845B5C}"/>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406612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9A179-1573-79CF-9A41-BF0331494FC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6A7FDAC-DCC8-1E8E-51DA-BCEEE5C2AD1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8F728BD-E7AA-72E7-4509-EDDB20DD96B8}"/>
              </a:ext>
            </a:extLst>
          </p:cNvPr>
          <p:cNvSpPr>
            <a:spLocks noGrp="1"/>
          </p:cNvSpPr>
          <p:nvPr>
            <p:ph type="dt" sz="half" idx="10"/>
          </p:nvPr>
        </p:nvSpPr>
        <p:spPr/>
        <p:txBody>
          <a:bodyPr/>
          <a:lstStyle/>
          <a:p>
            <a:fld id="{C6B85644-60BA-4F4D-948A-0989F9CF1D5B}" type="datetimeFigureOut">
              <a:rPr lang="en-US" smtClean="0"/>
              <a:t>3/16/2023</a:t>
            </a:fld>
            <a:endParaRPr lang="en-US"/>
          </a:p>
        </p:txBody>
      </p:sp>
      <p:sp>
        <p:nvSpPr>
          <p:cNvPr id="5" name="Footer Placeholder 4">
            <a:extLst>
              <a:ext uri="{FF2B5EF4-FFF2-40B4-BE49-F238E27FC236}">
                <a16:creationId xmlns:a16="http://schemas.microsoft.com/office/drawing/2014/main" id="{912AC0C6-EAD5-F00E-B2C9-3C2B420D49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DEC1B5-65E8-EB73-5165-C7E085C8A69A}"/>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293074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9A8E4-8E2C-1AD6-8C6A-5C658D9682B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AF75383-3D60-B4BC-631F-D6F37A051F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8BDECA6-61FD-D65A-DD83-7FC4386BE25C}"/>
              </a:ext>
            </a:extLst>
          </p:cNvPr>
          <p:cNvSpPr>
            <a:spLocks noGrp="1"/>
          </p:cNvSpPr>
          <p:nvPr>
            <p:ph type="dt" sz="half" idx="10"/>
          </p:nvPr>
        </p:nvSpPr>
        <p:spPr/>
        <p:txBody>
          <a:bodyPr/>
          <a:lstStyle/>
          <a:p>
            <a:fld id="{C6B85644-60BA-4F4D-948A-0989F9CF1D5B}" type="datetimeFigureOut">
              <a:rPr lang="en-US" smtClean="0"/>
              <a:t>3/16/2023</a:t>
            </a:fld>
            <a:endParaRPr lang="en-US"/>
          </a:p>
        </p:txBody>
      </p:sp>
      <p:sp>
        <p:nvSpPr>
          <p:cNvPr id="5" name="Footer Placeholder 4">
            <a:extLst>
              <a:ext uri="{FF2B5EF4-FFF2-40B4-BE49-F238E27FC236}">
                <a16:creationId xmlns:a16="http://schemas.microsoft.com/office/drawing/2014/main" id="{93089E9A-104D-9835-266C-0118CB29D6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D0E65B-2CE8-F73A-CCC0-A2265433D9FA}"/>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134692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A287D-F75C-6BB7-E12C-6222D09A06C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965CE3A-855A-963E-910E-A10C5A0917D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296698B-44F6-7759-3BCA-0A45F52078C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7CEE995-4065-5F0F-7799-F025CE2C2AEE}"/>
              </a:ext>
            </a:extLst>
          </p:cNvPr>
          <p:cNvSpPr>
            <a:spLocks noGrp="1"/>
          </p:cNvSpPr>
          <p:nvPr>
            <p:ph type="dt" sz="half" idx="10"/>
          </p:nvPr>
        </p:nvSpPr>
        <p:spPr/>
        <p:txBody>
          <a:bodyPr/>
          <a:lstStyle/>
          <a:p>
            <a:fld id="{C6B85644-60BA-4F4D-948A-0989F9CF1D5B}" type="datetimeFigureOut">
              <a:rPr lang="en-US" smtClean="0"/>
              <a:t>3/16/2023</a:t>
            </a:fld>
            <a:endParaRPr lang="en-US"/>
          </a:p>
        </p:txBody>
      </p:sp>
      <p:sp>
        <p:nvSpPr>
          <p:cNvPr id="6" name="Footer Placeholder 5">
            <a:extLst>
              <a:ext uri="{FF2B5EF4-FFF2-40B4-BE49-F238E27FC236}">
                <a16:creationId xmlns:a16="http://schemas.microsoft.com/office/drawing/2014/main" id="{BAF8EEFB-ECBC-F705-A300-D48FD95982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8ED497-FA25-BE71-CFCC-0CCFB2AE4275}"/>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311453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E3216-4785-3307-FA61-D17C9752BEC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B479587-0571-225E-DDAC-F90AAF765E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D7EAC11-B8B9-D95F-5502-B3BD7449D21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ECAEBA6-101D-D0D9-00B4-B94E88E0C7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3625148-D3A6-38F3-D8B1-A9012580423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8F5DDD1-A5C7-B68B-D23C-59DE35D52CE1}"/>
              </a:ext>
            </a:extLst>
          </p:cNvPr>
          <p:cNvSpPr>
            <a:spLocks noGrp="1"/>
          </p:cNvSpPr>
          <p:nvPr>
            <p:ph type="dt" sz="half" idx="10"/>
          </p:nvPr>
        </p:nvSpPr>
        <p:spPr/>
        <p:txBody>
          <a:bodyPr/>
          <a:lstStyle/>
          <a:p>
            <a:fld id="{C6B85644-60BA-4F4D-948A-0989F9CF1D5B}" type="datetimeFigureOut">
              <a:rPr lang="en-US" smtClean="0"/>
              <a:t>3/16/2023</a:t>
            </a:fld>
            <a:endParaRPr lang="en-US"/>
          </a:p>
        </p:txBody>
      </p:sp>
      <p:sp>
        <p:nvSpPr>
          <p:cNvPr id="8" name="Footer Placeholder 7">
            <a:extLst>
              <a:ext uri="{FF2B5EF4-FFF2-40B4-BE49-F238E27FC236}">
                <a16:creationId xmlns:a16="http://schemas.microsoft.com/office/drawing/2014/main" id="{F26861B2-A117-5EC1-E16F-2112F0C6BF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D31D06-05BF-09A0-DA0C-C397DF763F94}"/>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2879494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98234-7603-30BC-165D-1546A51DF07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F682D7A-B873-5EA3-E4E0-A43585112324}"/>
              </a:ext>
            </a:extLst>
          </p:cNvPr>
          <p:cNvSpPr>
            <a:spLocks noGrp="1"/>
          </p:cNvSpPr>
          <p:nvPr>
            <p:ph type="dt" sz="half" idx="10"/>
          </p:nvPr>
        </p:nvSpPr>
        <p:spPr/>
        <p:txBody>
          <a:bodyPr/>
          <a:lstStyle/>
          <a:p>
            <a:fld id="{C6B85644-60BA-4F4D-948A-0989F9CF1D5B}" type="datetimeFigureOut">
              <a:rPr lang="en-US" smtClean="0"/>
              <a:t>3/16/2023</a:t>
            </a:fld>
            <a:endParaRPr lang="en-US"/>
          </a:p>
        </p:txBody>
      </p:sp>
      <p:sp>
        <p:nvSpPr>
          <p:cNvPr id="4" name="Footer Placeholder 3">
            <a:extLst>
              <a:ext uri="{FF2B5EF4-FFF2-40B4-BE49-F238E27FC236}">
                <a16:creationId xmlns:a16="http://schemas.microsoft.com/office/drawing/2014/main" id="{092EBF16-7FD4-1AC0-A93C-D81680226F5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31DC9F8-08E9-1F78-09A4-7273E7C4CC1B}"/>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335587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288960-3055-419F-E164-EE519258577E}"/>
              </a:ext>
            </a:extLst>
          </p:cNvPr>
          <p:cNvSpPr>
            <a:spLocks noGrp="1"/>
          </p:cNvSpPr>
          <p:nvPr>
            <p:ph type="dt" sz="half" idx="10"/>
          </p:nvPr>
        </p:nvSpPr>
        <p:spPr/>
        <p:txBody>
          <a:bodyPr/>
          <a:lstStyle/>
          <a:p>
            <a:fld id="{C6B85644-60BA-4F4D-948A-0989F9CF1D5B}" type="datetimeFigureOut">
              <a:rPr lang="en-US" smtClean="0"/>
              <a:t>3/16/2023</a:t>
            </a:fld>
            <a:endParaRPr lang="en-US"/>
          </a:p>
        </p:txBody>
      </p:sp>
      <p:sp>
        <p:nvSpPr>
          <p:cNvPr id="3" name="Footer Placeholder 2">
            <a:extLst>
              <a:ext uri="{FF2B5EF4-FFF2-40B4-BE49-F238E27FC236}">
                <a16:creationId xmlns:a16="http://schemas.microsoft.com/office/drawing/2014/main" id="{486D93D1-0E61-8E41-6512-D81D899EDA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752DF-DC0C-2A87-23E1-5D7F961FF4E2}"/>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6418156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63A30-EB82-91C1-1853-733B11213B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3BEB913A-A327-E626-093A-4BFCB78D40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4E9A5F2-B7A7-FC32-D0FA-480FCC9BDA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BB65A3-6076-7EB8-A125-F264EC095CD9}"/>
              </a:ext>
            </a:extLst>
          </p:cNvPr>
          <p:cNvSpPr>
            <a:spLocks noGrp="1"/>
          </p:cNvSpPr>
          <p:nvPr>
            <p:ph type="dt" sz="half" idx="10"/>
          </p:nvPr>
        </p:nvSpPr>
        <p:spPr/>
        <p:txBody>
          <a:bodyPr/>
          <a:lstStyle/>
          <a:p>
            <a:fld id="{C6B85644-60BA-4F4D-948A-0989F9CF1D5B}" type="datetimeFigureOut">
              <a:rPr lang="en-US" smtClean="0"/>
              <a:t>3/16/2023</a:t>
            </a:fld>
            <a:endParaRPr lang="en-US"/>
          </a:p>
        </p:txBody>
      </p:sp>
      <p:sp>
        <p:nvSpPr>
          <p:cNvPr id="6" name="Footer Placeholder 5">
            <a:extLst>
              <a:ext uri="{FF2B5EF4-FFF2-40B4-BE49-F238E27FC236}">
                <a16:creationId xmlns:a16="http://schemas.microsoft.com/office/drawing/2014/main" id="{A329ACB0-2D2D-EFE5-30F9-68E4A70178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FF33A7-F54A-F974-363C-56457BE09660}"/>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1193005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32B27-9329-6169-08EC-4BD7D4B369A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17A0D747-75B8-F7C6-560C-58D53669D1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9630CB-EB7F-38C6-B892-512F8B83DF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A1B0FDF-DD23-E4E4-794D-C18D606A61F3}"/>
              </a:ext>
            </a:extLst>
          </p:cNvPr>
          <p:cNvSpPr>
            <a:spLocks noGrp="1"/>
          </p:cNvSpPr>
          <p:nvPr>
            <p:ph type="dt" sz="half" idx="10"/>
          </p:nvPr>
        </p:nvSpPr>
        <p:spPr/>
        <p:txBody>
          <a:bodyPr/>
          <a:lstStyle/>
          <a:p>
            <a:fld id="{C6B85644-60BA-4F4D-948A-0989F9CF1D5B}" type="datetimeFigureOut">
              <a:rPr lang="en-US" smtClean="0"/>
              <a:t>3/16/2023</a:t>
            </a:fld>
            <a:endParaRPr lang="en-US"/>
          </a:p>
        </p:txBody>
      </p:sp>
      <p:sp>
        <p:nvSpPr>
          <p:cNvPr id="6" name="Footer Placeholder 5">
            <a:extLst>
              <a:ext uri="{FF2B5EF4-FFF2-40B4-BE49-F238E27FC236}">
                <a16:creationId xmlns:a16="http://schemas.microsoft.com/office/drawing/2014/main" id="{6280B3B2-6462-910A-1D45-2CE3D9F663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1B4498-6942-46A1-E588-A066B668206B}"/>
              </a:ext>
            </a:extLst>
          </p:cNvPr>
          <p:cNvSpPr>
            <a:spLocks noGrp="1"/>
          </p:cNvSpPr>
          <p:nvPr>
            <p:ph type="sldNum" sz="quarter" idx="12"/>
          </p:nvPr>
        </p:nvSpPr>
        <p:spPr/>
        <p:txBody>
          <a:bodyPr/>
          <a:lstStyle/>
          <a:p>
            <a:fld id="{EC06E269-0F38-C749-8CCE-7830C2CE8E9F}" type="slidenum">
              <a:rPr lang="en-US" smtClean="0"/>
              <a:t>‹#›</a:t>
            </a:fld>
            <a:endParaRPr lang="en-US"/>
          </a:p>
        </p:txBody>
      </p:sp>
    </p:spTree>
    <p:extLst>
      <p:ext uri="{BB962C8B-B14F-4D97-AF65-F5344CB8AC3E}">
        <p14:creationId xmlns:p14="http://schemas.microsoft.com/office/powerpoint/2010/main" val="951515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43892B-0197-1E77-1056-8143976F4C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5EC74A-DC1E-AC83-E6FB-59B36B699C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2986907-E90B-AE28-3D18-950E6645EB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B85644-60BA-4F4D-948A-0989F9CF1D5B}" type="datetimeFigureOut">
              <a:rPr lang="en-US" smtClean="0"/>
              <a:t>3/16/2023</a:t>
            </a:fld>
            <a:endParaRPr lang="en-US"/>
          </a:p>
        </p:txBody>
      </p:sp>
      <p:sp>
        <p:nvSpPr>
          <p:cNvPr id="5" name="Footer Placeholder 4">
            <a:extLst>
              <a:ext uri="{FF2B5EF4-FFF2-40B4-BE49-F238E27FC236}">
                <a16:creationId xmlns:a16="http://schemas.microsoft.com/office/drawing/2014/main" id="{66523663-7902-B5B2-E38D-ABEE065A53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08C4616-6A2D-6B39-9498-1218B6FDFA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06E269-0F38-C749-8CCE-7830C2CE8E9F}" type="slidenum">
              <a:rPr lang="en-US" smtClean="0"/>
              <a:t>‹#›</a:t>
            </a:fld>
            <a:endParaRPr lang="en-US"/>
          </a:p>
        </p:txBody>
      </p:sp>
    </p:spTree>
    <p:extLst>
      <p:ext uri="{BB962C8B-B14F-4D97-AF65-F5344CB8AC3E}">
        <p14:creationId xmlns:p14="http://schemas.microsoft.com/office/powerpoint/2010/main" val="9760901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alpha val="97000"/>
                <a:lumMod val="6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5E233D18-ED5F-21C0-102E-D12A7464001F}"/>
              </a:ext>
            </a:extLst>
          </p:cNvPr>
          <p:cNvSpPr>
            <a:spLocks noGrp="1"/>
          </p:cNvSpPr>
          <p:nvPr>
            <p:ph type="ctrTitle"/>
          </p:nvPr>
        </p:nvSpPr>
        <p:spPr>
          <a:xfrm>
            <a:off x="1522030" y="2274294"/>
            <a:ext cx="9147940" cy="930257"/>
          </a:xfrm>
        </p:spPr>
        <p:txBody>
          <a:bodyPr anchor="b">
            <a:normAutofit/>
          </a:bodyPr>
          <a:lstStyle/>
          <a:p>
            <a:r>
              <a:rPr lang="en-US" sz="5600" dirty="0"/>
              <a:t>ART410</a:t>
            </a:r>
          </a:p>
        </p:txBody>
      </p:sp>
      <p:sp>
        <p:nvSpPr>
          <p:cNvPr id="3" name="Subtitle 2">
            <a:extLst>
              <a:ext uri="{FF2B5EF4-FFF2-40B4-BE49-F238E27FC236}">
                <a16:creationId xmlns:a16="http://schemas.microsoft.com/office/drawing/2014/main" id="{1413FF1F-390D-AD0C-6161-76D8BDB21C87}"/>
              </a:ext>
            </a:extLst>
          </p:cNvPr>
          <p:cNvSpPr>
            <a:spLocks noGrp="1"/>
          </p:cNvSpPr>
          <p:nvPr>
            <p:ph type="subTitle" idx="1"/>
          </p:nvPr>
        </p:nvSpPr>
        <p:spPr>
          <a:xfrm>
            <a:off x="1522030" y="3605577"/>
            <a:ext cx="9147940" cy="1324303"/>
          </a:xfrm>
        </p:spPr>
        <p:txBody>
          <a:bodyPr anchor="t">
            <a:normAutofit/>
          </a:bodyPr>
          <a:lstStyle/>
          <a:p>
            <a:r>
              <a:rPr lang="en-US" sz="1700" b="1" i="0" u="none" strike="noStrike" dirty="0">
                <a:solidFill>
                  <a:srgbClr val="FFFFFF"/>
                </a:solidFill>
                <a:effectLst/>
                <a:latin typeface="Helvetica Neue"/>
              </a:rPr>
              <a:t>One-Way Ride</a:t>
            </a:r>
            <a:endParaRPr lang="en-US" sz="1700" b="1" dirty="0">
              <a:solidFill>
                <a:srgbClr val="FFFFFF"/>
              </a:solidFill>
            </a:endParaRPr>
          </a:p>
          <a:p>
            <a:endParaRPr lang="en-US" sz="1700" b="1" dirty="0">
              <a:solidFill>
                <a:srgbClr val="FFFFFF"/>
              </a:solidFill>
            </a:endParaRPr>
          </a:p>
          <a:p>
            <a:r>
              <a:rPr lang="en-US" sz="1700" b="1" i="0" u="none" strike="noStrike" dirty="0">
                <a:solidFill>
                  <a:srgbClr val="FFFFFF"/>
                </a:solidFill>
                <a:effectLst/>
                <a:latin typeface="Helvetica Neue"/>
              </a:rPr>
              <a:t>A story driven 3D-Top-Down hybrid game prototype combining 3D top-down as a base with multiple genres of play-styles.</a:t>
            </a:r>
            <a:endParaRPr lang="en-US" sz="1700" b="1" dirty="0">
              <a:solidFill>
                <a:srgbClr val="FFFFFF"/>
              </a:solidFill>
              <a:effectLst/>
            </a:endParaRPr>
          </a:p>
        </p:txBody>
      </p:sp>
      <p:sp>
        <p:nvSpPr>
          <p:cNvPr id="10"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2"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4"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sp>
        <p:nvSpPr>
          <p:cNvPr id="16"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
        <p:nvSpPr>
          <p:cNvPr id="18"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20"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cxnSp>
        <p:nvCxnSpPr>
          <p:cNvPr id="22"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44677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accent2">
                <a:lumMod val="60000"/>
                <a:lumOff val="40000"/>
              </a:schemeClr>
            </a:gs>
            <a:gs pos="0">
              <a:schemeClr val="accent1">
                <a:lumMod val="60000"/>
                <a:lumOff val="4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DB0E8AC-7FBF-8961-2CB3-604D890FD555}"/>
              </a:ext>
            </a:extLst>
          </p:cNvPr>
          <p:cNvSpPr/>
          <p:nvPr/>
        </p:nvSpPr>
        <p:spPr>
          <a:xfrm>
            <a:off x="0" y="0"/>
            <a:ext cx="12192001" cy="6858000"/>
          </a:xfrm>
          <a:prstGeom prst="rect">
            <a:avLst/>
          </a:prstGeom>
          <a:solidFill>
            <a:schemeClr val="tx1">
              <a:lumMod val="95000"/>
              <a:lumOff val="5000"/>
              <a:alpha val="22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AIM</a:t>
            </a:r>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838200" y="2675467"/>
            <a:ext cx="10515600" cy="3742796"/>
          </a:xfrm>
        </p:spPr>
        <p:txBody>
          <a:bodyPr>
            <a:normAutofit/>
          </a:bodyPr>
          <a:lstStyle/>
          <a:p>
            <a:r>
              <a:rPr lang="en-US" sz="1600" b="1" dirty="0">
                <a:solidFill>
                  <a:schemeClr val="bg1"/>
                </a:solidFill>
              </a:rPr>
              <a:t>How can we design puzzles around key story events and give players enough freedom without making it a handheld experience?</a:t>
            </a:r>
          </a:p>
          <a:p>
            <a:r>
              <a:rPr lang="en-US" sz="1600" b="1" dirty="0">
                <a:solidFill>
                  <a:schemeClr val="bg1"/>
                </a:solidFill>
              </a:rPr>
              <a:t>Does a unique gameplay experience in each chapter of the story add to the novelty of the experience?</a:t>
            </a:r>
          </a:p>
          <a:p>
            <a:r>
              <a:rPr lang="en-US" sz="1600" b="1" dirty="0">
                <a:solidFill>
                  <a:schemeClr val="bg1"/>
                </a:solidFill>
              </a:rPr>
              <a:t>How can you alter player experience based on their prior interactions without changing the overarching narrative?</a:t>
            </a:r>
          </a:p>
          <a:p>
            <a:r>
              <a:rPr lang="en-US" sz="1600" b="1" dirty="0">
                <a:solidFill>
                  <a:schemeClr val="bg1"/>
                </a:solidFill>
              </a:rPr>
              <a:t>How to create a fail state for stories central to the gameplay?</a:t>
            </a: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367370"/>
            <a:ext cx="10515600" cy="87524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kern="1200" dirty="0">
                <a:solidFill>
                  <a:schemeClr val="accent4">
                    <a:lumMod val="40000"/>
                    <a:lumOff val="60000"/>
                  </a:schemeClr>
                </a:solidFill>
                <a:effectLst/>
                <a:latin typeface="Calibri Light" panose="020F0302020204030204" pitchFamily="34" charset="0"/>
                <a:ea typeface="+mj-ea"/>
                <a:cs typeface="+mj-cs"/>
              </a:rPr>
              <a:t>A detailed analysis of methods to implement interactive game play around a pre-determined narrative by exploring the interplay between narrative and game design and the creation of “narrative puzzles” for a game prototype.</a:t>
            </a:r>
            <a:endParaRPr lang="en-US" sz="2400" dirty="0">
              <a:solidFill>
                <a:schemeClr val="accent4">
                  <a:lumMod val="40000"/>
                  <a:lumOff val="60000"/>
                </a:schemeClr>
              </a:solidFill>
            </a:endParaRPr>
          </a:p>
        </p:txBody>
      </p:sp>
    </p:spTree>
    <p:extLst>
      <p:ext uri="{BB962C8B-B14F-4D97-AF65-F5344CB8AC3E}">
        <p14:creationId xmlns:p14="http://schemas.microsoft.com/office/powerpoint/2010/main" val="443550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chemeClr val="accent2">
                <a:lumMod val="60000"/>
                <a:lumOff val="40000"/>
              </a:schemeClr>
            </a:gs>
            <a:gs pos="0">
              <a:schemeClr val="accent1">
                <a:lumMod val="60000"/>
                <a:lumOff val="40000"/>
              </a:schemeClr>
            </a:gs>
          </a:gsLst>
          <a:path path="circle">
            <a:fillToRect l="100000" t="100000"/>
          </a:path>
        </a:gradFill>
        <a:effectLst/>
      </p:bgPr>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3" name="Rectangle 42">
            <a:extLst>
              <a:ext uri="{FF2B5EF4-FFF2-40B4-BE49-F238E27FC236}">
                <a16:creationId xmlns:a16="http://schemas.microsoft.com/office/drawing/2014/main" id="{B72ABBB5-4A92-21EE-0D96-D277E1DD90EF}"/>
              </a:ext>
            </a:extLst>
          </p:cNvPr>
          <p:cNvSpPr/>
          <p:nvPr/>
        </p:nvSpPr>
        <p:spPr>
          <a:xfrm>
            <a:off x="0" y="0"/>
            <a:ext cx="12192001" cy="6858000"/>
          </a:xfrm>
          <a:prstGeom prst="rect">
            <a:avLst/>
          </a:prstGeom>
          <a:gradFill>
            <a:gsLst>
              <a:gs pos="100000">
                <a:schemeClr val="accent2">
                  <a:lumMod val="60000"/>
                  <a:lumOff val="40000"/>
                </a:schemeClr>
              </a:gs>
              <a:gs pos="0">
                <a:schemeClr val="accent1">
                  <a:lumMod val="60000"/>
                  <a:lumOff val="40000"/>
                </a:schemeClr>
              </a:gs>
            </a:gsLst>
            <a:path path="circle">
              <a:fillToRect l="100000" t="100000"/>
            </a:path>
          </a:gra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6306238" y="893763"/>
            <a:ext cx="4383986" cy="1494595"/>
          </a:xfrm>
        </p:spPr>
        <p:txBody>
          <a:bodyPr anchor="b">
            <a:normAutofit/>
          </a:bodyPr>
          <a:lstStyle/>
          <a:p>
            <a:r>
              <a:rPr lang="en-US" sz="3600" b="1" dirty="0"/>
              <a:t>DEVELOPMENT PROGRESS</a:t>
            </a:r>
          </a:p>
        </p:txBody>
      </p:sp>
      <p:sp>
        <p:nvSpPr>
          <p:cNvPr id="47" name="Freeform: Shape 46">
            <a:extLst>
              <a:ext uri="{FF2B5EF4-FFF2-40B4-BE49-F238E27FC236}">
                <a16:creationId xmlns:a16="http://schemas.microsoft.com/office/drawing/2014/main" id="{BEF4372A-692C-4CED-B5B5-A59F1BB71A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7909" y="893763"/>
            <a:ext cx="5176299" cy="501405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0" name="Picture 39">
            <a:extLst>
              <a:ext uri="{FF2B5EF4-FFF2-40B4-BE49-F238E27FC236}">
                <a16:creationId xmlns:a16="http://schemas.microsoft.com/office/drawing/2014/main" id="{3E8718CC-F778-D5C3-0F22-F5AB290FF687}"/>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contrast="-40000"/>
                    </a14:imgEffect>
                  </a14:imgLayer>
                </a14:imgProps>
              </a:ext>
            </a:extLst>
          </a:blip>
          <a:srcRect r="41022" b="-1"/>
          <a:stretch/>
        </p:blipFill>
        <p:spPr>
          <a:xfrm>
            <a:off x="802692" y="1060885"/>
            <a:ext cx="4906732" cy="4679812"/>
          </a:xfrm>
          <a:custGeom>
            <a:avLst/>
            <a:gdLst/>
            <a:ahLst/>
            <a:cxnLst/>
            <a:rect l="l" t="t" r="r" b="b"/>
            <a:pathLst>
              <a:path w="4906732" h="4679812">
                <a:moveTo>
                  <a:pt x="2807999" y="0"/>
                </a:moveTo>
                <a:cubicBezTo>
                  <a:pt x="3130622" y="0"/>
                  <a:pt x="3427552" y="62945"/>
                  <a:pt x="3690684" y="186911"/>
                </a:cubicBezTo>
                <a:cubicBezTo>
                  <a:pt x="3937285" y="303182"/>
                  <a:pt x="4153876" y="472887"/>
                  <a:pt x="4334455" y="691216"/>
                </a:cubicBezTo>
                <a:cubicBezTo>
                  <a:pt x="4703514" y="1137598"/>
                  <a:pt x="4906732" y="1771961"/>
                  <a:pt x="4906732" y="2477497"/>
                </a:cubicBezTo>
                <a:cubicBezTo>
                  <a:pt x="4906732" y="2758986"/>
                  <a:pt x="4828077" y="2984902"/>
                  <a:pt x="4651814" y="3210070"/>
                </a:cubicBezTo>
                <a:cubicBezTo>
                  <a:pt x="4467443" y="3445606"/>
                  <a:pt x="4190412" y="3662546"/>
                  <a:pt x="3897062" y="3892202"/>
                </a:cubicBezTo>
                <a:cubicBezTo>
                  <a:pt x="3842940" y="3934522"/>
                  <a:pt x="3787028" y="3978338"/>
                  <a:pt x="3731118" y="4022687"/>
                </a:cubicBezTo>
                <a:cubicBezTo>
                  <a:pt x="3230651" y="4419592"/>
                  <a:pt x="2865384" y="4679812"/>
                  <a:pt x="2367551" y="4679812"/>
                </a:cubicBezTo>
                <a:cubicBezTo>
                  <a:pt x="1609008" y="4679812"/>
                  <a:pt x="1071796" y="4360387"/>
                  <a:pt x="571329" y="3611676"/>
                </a:cubicBezTo>
                <a:cubicBezTo>
                  <a:pt x="505836" y="3513679"/>
                  <a:pt x="441817" y="3424553"/>
                  <a:pt x="379904" y="3338417"/>
                </a:cubicBezTo>
                <a:cubicBezTo>
                  <a:pt x="123300" y="2981268"/>
                  <a:pt x="0" y="2795534"/>
                  <a:pt x="0" y="2477497"/>
                </a:cubicBezTo>
                <a:cubicBezTo>
                  <a:pt x="0" y="2161706"/>
                  <a:pt x="77286" y="1849760"/>
                  <a:pt x="229543" y="1550320"/>
                </a:cubicBezTo>
                <a:cubicBezTo>
                  <a:pt x="378535" y="1257397"/>
                  <a:pt x="591545" y="989269"/>
                  <a:pt x="862575" y="753626"/>
                </a:cubicBezTo>
                <a:cubicBezTo>
                  <a:pt x="1128971" y="521938"/>
                  <a:pt x="1445380" y="330861"/>
                  <a:pt x="1777796" y="201123"/>
                </a:cubicBezTo>
                <a:cubicBezTo>
                  <a:pt x="2119161" y="67648"/>
                  <a:pt x="2465896" y="0"/>
                  <a:pt x="2807999" y="0"/>
                </a:cubicBezTo>
                <a:close/>
              </a:path>
            </a:pathLst>
          </a:custGeom>
          <a:noFill/>
        </p:spPr>
      </p:pic>
      <p:sp>
        <p:nvSpPr>
          <p:cNvPr id="49" name="Freeform: Shape 48">
            <a:extLst>
              <a:ext uri="{FF2B5EF4-FFF2-40B4-BE49-F238E27FC236}">
                <a16:creationId xmlns:a16="http://schemas.microsoft.com/office/drawing/2014/main" id="{82C2D486-D099-46DF-B7EF-A28E89F586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692" y="1060885"/>
            <a:ext cx="4906732" cy="4679812"/>
          </a:xfrm>
          <a:custGeom>
            <a:avLst/>
            <a:gdLst>
              <a:gd name="connsiteX0" fmla="*/ 2823706 w 4906732"/>
              <a:gd name="connsiteY0" fmla="*/ 125909 h 4679812"/>
              <a:gd name="connsiteX1" fmla="*/ 1850428 w 4906732"/>
              <a:gd name="connsiteY1" fmla="*/ 315565 h 4679812"/>
              <a:gd name="connsiteX2" fmla="*/ 985777 w 4906732"/>
              <a:gd name="connsiteY2" fmla="*/ 836564 h 4679812"/>
              <a:gd name="connsiteX3" fmla="*/ 387723 w 4906732"/>
              <a:gd name="connsiteY3" fmla="*/ 1587831 h 4679812"/>
              <a:gd name="connsiteX4" fmla="*/ 170864 w 4906732"/>
              <a:gd name="connsiteY4" fmla="*/ 2462142 h 4679812"/>
              <a:gd name="connsiteX5" fmla="*/ 529776 w 4906732"/>
              <a:gd name="connsiteY5" fmla="*/ 3273973 h 4679812"/>
              <a:gd name="connsiteX6" fmla="*/ 710624 w 4906732"/>
              <a:gd name="connsiteY6" fmla="*/ 3531652 h 4679812"/>
              <a:gd name="connsiteX7" fmla="*/ 2407596 w 4906732"/>
              <a:gd name="connsiteY7" fmla="*/ 4538883 h 4679812"/>
              <a:gd name="connsiteX8" fmla="*/ 3695819 w 4906732"/>
              <a:gd name="connsiteY8" fmla="*/ 3919227 h 4679812"/>
              <a:gd name="connsiteX9" fmla="*/ 3852594 w 4906732"/>
              <a:gd name="connsiteY9" fmla="*/ 3796182 h 4679812"/>
              <a:gd name="connsiteX10" fmla="*/ 4565642 w 4906732"/>
              <a:gd name="connsiteY10" fmla="*/ 3152944 h 4679812"/>
              <a:gd name="connsiteX11" fmla="*/ 4806474 w 4906732"/>
              <a:gd name="connsiteY11" fmla="*/ 2462142 h 4679812"/>
              <a:gd name="connsiteX12" fmla="*/ 4265818 w 4906732"/>
              <a:gd name="connsiteY12" fmla="*/ 777712 h 4679812"/>
              <a:gd name="connsiteX13" fmla="*/ 3657619 w 4906732"/>
              <a:gd name="connsiteY13" fmla="*/ 302163 h 4679812"/>
              <a:gd name="connsiteX14" fmla="*/ 2823706 w 4906732"/>
              <a:gd name="connsiteY14" fmla="*/ 125909 h 4679812"/>
              <a:gd name="connsiteX15" fmla="*/ 2807999 w 4906732"/>
              <a:gd name="connsiteY15" fmla="*/ 0 h 4679812"/>
              <a:gd name="connsiteX16" fmla="*/ 3690684 w 4906732"/>
              <a:gd name="connsiteY16" fmla="*/ 186911 h 4679812"/>
              <a:gd name="connsiteX17" fmla="*/ 4334455 w 4906732"/>
              <a:gd name="connsiteY17" fmla="*/ 691216 h 4679812"/>
              <a:gd name="connsiteX18" fmla="*/ 4906732 w 4906732"/>
              <a:gd name="connsiteY18" fmla="*/ 2477497 h 4679812"/>
              <a:gd name="connsiteX19" fmla="*/ 4651814 w 4906732"/>
              <a:gd name="connsiteY19" fmla="*/ 3210070 h 4679812"/>
              <a:gd name="connsiteX20" fmla="*/ 3897062 w 4906732"/>
              <a:gd name="connsiteY20" fmla="*/ 3892202 h 4679812"/>
              <a:gd name="connsiteX21" fmla="*/ 3731118 w 4906732"/>
              <a:gd name="connsiteY21" fmla="*/ 4022687 h 4679812"/>
              <a:gd name="connsiteX22" fmla="*/ 2367551 w 4906732"/>
              <a:gd name="connsiteY22" fmla="*/ 4679812 h 4679812"/>
              <a:gd name="connsiteX23" fmla="*/ 571329 w 4906732"/>
              <a:gd name="connsiteY23" fmla="*/ 3611676 h 4679812"/>
              <a:gd name="connsiteX24" fmla="*/ 379904 w 4906732"/>
              <a:gd name="connsiteY24" fmla="*/ 3338417 h 4679812"/>
              <a:gd name="connsiteX25" fmla="*/ 0 w 4906732"/>
              <a:gd name="connsiteY25" fmla="*/ 2477497 h 4679812"/>
              <a:gd name="connsiteX26" fmla="*/ 229543 w 4906732"/>
              <a:gd name="connsiteY26" fmla="*/ 1550320 h 4679812"/>
              <a:gd name="connsiteX27" fmla="*/ 862575 w 4906732"/>
              <a:gd name="connsiteY27" fmla="*/ 753626 h 4679812"/>
              <a:gd name="connsiteX28" fmla="*/ 1777796 w 4906732"/>
              <a:gd name="connsiteY28" fmla="*/ 201123 h 4679812"/>
              <a:gd name="connsiteX29" fmla="*/ 2807999 w 4906732"/>
              <a:gd name="connsiteY29" fmla="*/ 0 h 4679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906732" h="4679812">
                <a:moveTo>
                  <a:pt x="2823706" y="125909"/>
                </a:moveTo>
                <a:cubicBezTo>
                  <a:pt x="2500507" y="125909"/>
                  <a:pt x="2172931" y="189700"/>
                  <a:pt x="1850428" y="315565"/>
                </a:cubicBezTo>
                <a:cubicBezTo>
                  <a:pt x="1536380" y="437905"/>
                  <a:pt x="1237454" y="618087"/>
                  <a:pt x="985777" y="836564"/>
                </a:cubicBezTo>
                <a:cubicBezTo>
                  <a:pt x="729724" y="1058771"/>
                  <a:pt x="528483" y="1311610"/>
                  <a:pt x="387723" y="1587831"/>
                </a:cubicBezTo>
                <a:cubicBezTo>
                  <a:pt x="243879" y="1870198"/>
                  <a:pt x="170864" y="2164358"/>
                  <a:pt x="170864" y="2462142"/>
                </a:cubicBezTo>
                <a:cubicBezTo>
                  <a:pt x="170864" y="2762044"/>
                  <a:pt x="287351" y="2937188"/>
                  <a:pt x="529776" y="3273973"/>
                </a:cubicBezTo>
                <a:cubicBezTo>
                  <a:pt x="588268" y="3355198"/>
                  <a:pt x="648751" y="3439241"/>
                  <a:pt x="710624" y="3531652"/>
                </a:cubicBezTo>
                <a:cubicBezTo>
                  <a:pt x="1183438" y="4237671"/>
                  <a:pt x="1690966" y="4538883"/>
                  <a:pt x="2407596" y="4538883"/>
                </a:cubicBezTo>
                <a:cubicBezTo>
                  <a:pt x="2877921" y="4538883"/>
                  <a:pt x="3223006" y="4293500"/>
                  <a:pt x="3695819" y="3919227"/>
                </a:cubicBezTo>
                <a:cubicBezTo>
                  <a:pt x="3748639" y="3877407"/>
                  <a:pt x="3801462" y="3836089"/>
                  <a:pt x="3852594" y="3796182"/>
                </a:cubicBezTo>
                <a:cubicBezTo>
                  <a:pt x="4129735" y="3579621"/>
                  <a:pt x="4391458" y="3375051"/>
                  <a:pt x="4565642" y="3152944"/>
                </a:cubicBezTo>
                <a:cubicBezTo>
                  <a:pt x="4732166" y="2940616"/>
                  <a:pt x="4806474" y="2727581"/>
                  <a:pt x="4806474" y="2462142"/>
                </a:cubicBezTo>
                <a:cubicBezTo>
                  <a:pt x="4806474" y="1796834"/>
                  <a:pt x="4614485" y="1198642"/>
                  <a:pt x="4265818" y="777712"/>
                </a:cubicBezTo>
                <a:cubicBezTo>
                  <a:pt x="4095218" y="571832"/>
                  <a:pt x="3890594" y="411804"/>
                  <a:pt x="3657619" y="302163"/>
                </a:cubicBezTo>
                <a:cubicBezTo>
                  <a:pt x="3409027" y="185265"/>
                  <a:pt x="3128504" y="125909"/>
                  <a:pt x="2823706" y="125909"/>
                </a:cubicBezTo>
                <a:close/>
                <a:moveTo>
                  <a:pt x="2807999" y="0"/>
                </a:moveTo>
                <a:cubicBezTo>
                  <a:pt x="3130622" y="0"/>
                  <a:pt x="3427552" y="62945"/>
                  <a:pt x="3690684" y="186911"/>
                </a:cubicBezTo>
                <a:cubicBezTo>
                  <a:pt x="3937285" y="303182"/>
                  <a:pt x="4153876" y="472887"/>
                  <a:pt x="4334455" y="691216"/>
                </a:cubicBezTo>
                <a:cubicBezTo>
                  <a:pt x="4703514" y="1137598"/>
                  <a:pt x="4906732" y="1771961"/>
                  <a:pt x="4906732" y="2477497"/>
                </a:cubicBezTo>
                <a:cubicBezTo>
                  <a:pt x="4906732" y="2758986"/>
                  <a:pt x="4828077" y="2984902"/>
                  <a:pt x="4651814" y="3210070"/>
                </a:cubicBezTo>
                <a:cubicBezTo>
                  <a:pt x="4467443" y="3445606"/>
                  <a:pt x="4190412" y="3662546"/>
                  <a:pt x="3897062" y="3892202"/>
                </a:cubicBezTo>
                <a:cubicBezTo>
                  <a:pt x="3842940" y="3934522"/>
                  <a:pt x="3787028" y="3978338"/>
                  <a:pt x="3731118" y="4022687"/>
                </a:cubicBezTo>
                <a:cubicBezTo>
                  <a:pt x="3230651" y="4419592"/>
                  <a:pt x="2865384" y="4679812"/>
                  <a:pt x="2367551" y="4679812"/>
                </a:cubicBezTo>
                <a:cubicBezTo>
                  <a:pt x="1609008" y="4679812"/>
                  <a:pt x="1071796" y="4360387"/>
                  <a:pt x="571329" y="3611676"/>
                </a:cubicBezTo>
                <a:cubicBezTo>
                  <a:pt x="505836" y="3513679"/>
                  <a:pt x="441817" y="3424553"/>
                  <a:pt x="379904" y="3338417"/>
                </a:cubicBezTo>
                <a:cubicBezTo>
                  <a:pt x="123300" y="2981268"/>
                  <a:pt x="0" y="2795534"/>
                  <a:pt x="0" y="2477497"/>
                </a:cubicBezTo>
                <a:cubicBezTo>
                  <a:pt x="0" y="2161706"/>
                  <a:pt x="77286" y="1849760"/>
                  <a:pt x="229543" y="1550320"/>
                </a:cubicBezTo>
                <a:cubicBezTo>
                  <a:pt x="378535" y="1257397"/>
                  <a:pt x="591545" y="989269"/>
                  <a:pt x="862575" y="753626"/>
                </a:cubicBezTo>
                <a:cubicBezTo>
                  <a:pt x="1128971" y="521938"/>
                  <a:pt x="1445380" y="330861"/>
                  <a:pt x="1777796" y="201123"/>
                </a:cubicBezTo>
                <a:cubicBezTo>
                  <a:pt x="2119161" y="67648"/>
                  <a:pt x="2465896" y="0"/>
                  <a:pt x="2807999" y="0"/>
                </a:cubicBezTo>
                <a:close/>
              </a:path>
            </a:pathLst>
          </a:custGeom>
          <a:solidFill>
            <a:srgbClr val="FFFFFF">
              <a:alpha val="5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6306238" y="2579428"/>
            <a:ext cx="4547499" cy="3384810"/>
          </a:xfrm>
        </p:spPr>
        <p:txBody>
          <a:bodyPr>
            <a:normAutofit/>
          </a:bodyPr>
          <a:lstStyle/>
          <a:p>
            <a:r>
              <a:rPr lang="en-US" sz="1400" b="1" dirty="0"/>
              <a:t>I have implemented the following mechanics and have them working together.</a:t>
            </a:r>
          </a:p>
          <a:p>
            <a:pPr lvl="1">
              <a:buFontTx/>
              <a:buChar char="-"/>
            </a:pPr>
            <a:r>
              <a:rPr lang="en-US" sz="1400" b="1" dirty="0"/>
              <a:t>Multiple levels of exploration</a:t>
            </a:r>
          </a:p>
          <a:p>
            <a:pPr lvl="1">
              <a:buFontTx/>
              <a:buChar char="-"/>
            </a:pPr>
            <a:r>
              <a:rPr lang="en-US" sz="1400" b="1" dirty="0"/>
              <a:t>Shooting mechanics</a:t>
            </a:r>
          </a:p>
          <a:p>
            <a:pPr lvl="1">
              <a:buFontTx/>
              <a:buChar char="-"/>
            </a:pPr>
            <a:r>
              <a:rPr lang="en-US" sz="1400" b="1" dirty="0"/>
              <a:t>Crouching and cover</a:t>
            </a:r>
          </a:p>
          <a:p>
            <a:pPr lvl="1">
              <a:buFontTx/>
              <a:buChar char="-"/>
            </a:pPr>
            <a:r>
              <a:rPr lang="en-US" sz="1400" b="1" dirty="0"/>
              <a:t>Intelligence and drunkenness</a:t>
            </a:r>
          </a:p>
          <a:p>
            <a:pPr lvl="1">
              <a:buFontTx/>
              <a:buChar char="-"/>
            </a:pPr>
            <a:r>
              <a:rPr lang="en-US" sz="1400" b="1" dirty="0"/>
              <a:t>Ragdoll physics </a:t>
            </a:r>
          </a:p>
          <a:p>
            <a:r>
              <a:rPr lang="en-US" sz="1400" b="1" dirty="0"/>
              <a:t>I have to start working on the AI and start adding the story to use these mechanics.</a:t>
            </a:r>
          </a:p>
          <a:p>
            <a:r>
              <a:rPr lang="en-US" sz="1400" b="1" dirty="0"/>
              <a:t>We have to go on more asset hunting to make sure we get the required 3D models which fit our aesthetic and makes our game look more polished.</a:t>
            </a:r>
          </a:p>
        </p:txBody>
      </p:sp>
    </p:spTree>
    <p:extLst>
      <p:ext uri="{BB962C8B-B14F-4D97-AF65-F5344CB8AC3E}">
        <p14:creationId xmlns:p14="http://schemas.microsoft.com/office/powerpoint/2010/main" val="3052699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accent2">
                <a:lumMod val="75000"/>
              </a:schemeClr>
            </a:gs>
            <a:gs pos="0">
              <a:schemeClr val="accent1">
                <a:lumMod val="75000"/>
              </a:schemeClr>
            </a:gs>
          </a:gsLst>
          <a:lin ang="16200000" scaled="1"/>
          <a:tileRect/>
        </a:gra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D75A5B51-0925-4835-8511-A0DD17EAA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612648" y="365125"/>
            <a:ext cx="5295015" cy="2063808"/>
          </a:xfrm>
        </p:spPr>
        <p:txBody>
          <a:bodyPr vert="horz" lIns="91440" tIns="45720" rIns="91440" bIns="45720" rtlCol="0" anchor="b">
            <a:normAutofit/>
          </a:bodyPr>
          <a:lstStyle/>
          <a:p>
            <a:r>
              <a:rPr lang="en-US" sz="5400" b="1" dirty="0"/>
              <a:t>DEVELOPMENT PROGRESS</a:t>
            </a:r>
          </a:p>
        </p:txBody>
      </p:sp>
      <p:sp>
        <p:nvSpPr>
          <p:cNvPr id="29" name="Sketch line">
            <a:extLst>
              <a:ext uri="{FF2B5EF4-FFF2-40B4-BE49-F238E27FC236}">
                <a16:creationId xmlns:a16="http://schemas.microsoft.com/office/drawing/2014/main" id="{5CDFD20D-8E4F-4E3A-AF87-93F23E0D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65018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3D1431E5-B108-9171-5EB3-0DAB0E4C83DC}"/>
              </a:ext>
            </a:extLst>
          </p:cNvPr>
          <p:cNvSpPr txBox="1">
            <a:spLocks/>
          </p:cNvSpPr>
          <p:nvPr/>
        </p:nvSpPr>
        <p:spPr>
          <a:xfrm>
            <a:off x="612648" y="2860444"/>
            <a:ext cx="5295015" cy="725211"/>
          </a:xfrm>
          <a:prstGeom prst="rect">
            <a:avLst/>
          </a:prstGeom>
        </p:spPr>
        <p:txBody>
          <a:bodyPr vert="horz" lIns="91440" tIns="45720" rIns="91440" bIns="45720" rtlCol="0">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658368">
              <a:spcAft>
                <a:spcPts val="600"/>
              </a:spcAft>
            </a:pPr>
            <a:r>
              <a:rPr lang="en-US" sz="2400" b="1" kern="1200" dirty="0">
                <a:solidFill>
                  <a:schemeClr val="accent4">
                    <a:lumMod val="40000"/>
                    <a:lumOff val="60000"/>
                  </a:schemeClr>
                </a:solidFill>
                <a:latin typeface="+mj-lt"/>
                <a:ea typeface="+mj-ea"/>
                <a:cs typeface="+mj-cs"/>
              </a:rPr>
              <a:t>Intelligence Levels with the interaction system</a:t>
            </a:r>
            <a:endParaRPr lang="en-US" sz="2400" b="1" dirty="0">
              <a:solidFill>
                <a:schemeClr val="accent4">
                  <a:lumMod val="40000"/>
                  <a:lumOff val="60000"/>
                </a:schemeClr>
              </a:solidFill>
            </a:endParaRPr>
          </a:p>
        </p:txBody>
      </p:sp>
      <p:pic>
        <p:nvPicPr>
          <p:cNvPr id="10" name="Picture 9" descr="Graphical user interface&#10;&#10;Description automatically generated">
            <a:extLst>
              <a:ext uri="{FF2B5EF4-FFF2-40B4-BE49-F238E27FC236}">
                <a16:creationId xmlns:a16="http://schemas.microsoft.com/office/drawing/2014/main" id="{D29ED8C3-CDD7-DF54-6513-50CBBC57FC32}"/>
              </a:ext>
            </a:extLst>
          </p:cNvPr>
          <p:cNvPicPr>
            <a:picLocks noChangeAspect="1"/>
          </p:cNvPicPr>
          <p:nvPr/>
        </p:nvPicPr>
        <p:blipFill>
          <a:blip r:embed="rId3"/>
          <a:stretch>
            <a:fillRect/>
          </a:stretch>
        </p:blipFill>
        <p:spPr>
          <a:xfrm>
            <a:off x="682098" y="3695395"/>
            <a:ext cx="4957403" cy="2800931"/>
          </a:xfrm>
          <a:prstGeom prst="rect">
            <a:avLst/>
          </a:prstGeom>
        </p:spPr>
      </p:pic>
      <p:pic>
        <p:nvPicPr>
          <p:cNvPr id="14" name="Picture 13" descr="Graphical user interface&#10;&#10;Description automatically generated">
            <a:extLst>
              <a:ext uri="{FF2B5EF4-FFF2-40B4-BE49-F238E27FC236}">
                <a16:creationId xmlns:a16="http://schemas.microsoft.com/office/drawing/2014/main" id="{4805BAF0-CE38-7A3A-0853-CE1B6C36DC00}"/>
              </a:ext>
            </a:extLst>
          </p:cNvPr>
          <p:cNvPicPr>
            <a:picLocks noChangeAspect="1"/>
          </p:cNvPicPr>
          <p:nvPr/>
        </p:nvPicPr>
        <p:blipFill>
          <a:blip r:embed="rId4"/>
          <a:stretch>
            <a:fillRect/>
          </a:stretch>
        </p:blipFill>
        <p:spPr>
          <a:xfrm>
            <a:off x="6419431" y="3695395"/>
            <a:ext cx="4989591" cy="2806643"/>
          </a:xfrm>
          <a:prstGeom prst="rect">
            <a:avLst/>
          </a:prstGeom>
        </p:spPr>
      </p:pic>
      <p:pic>
        <p:nvPicPr>
          <p:cNvPr id="12" name="Picture 11" descr="A picture containing text, wall&#10;&#10;Description automatically generated">
            <a:extLst>
              <a:ext uri="{FF2B5EF4-FFF2-40B4-BE49-F238E27FC236}">
                <a16:creationId xmlns:a16="http://schemas.microsoft.com/office/drawing/2014/main" id="{909E47F3-9E51-07EB-ACB0-2768B1164DA0}"/>
              </a:ext>
            </a:extLst>
          </p:cNvPr>
          <p:cNvPicPr>
            <a:picLocks noChangeAspect="1"/>
          </p:cNvPicPr>
          <p:nvPr/>
        </p:nvPicPr>
        <p:blipFill>
          <a:blip r:embed="rId5"/>
          <a:stretch>
            <a:fillRect/>
          </a:stretch>
        </p:blipFill>
        <p:spPr>
          <a:xfrm>
            <a:off x="6419431" y="428879"/>
            <a:ext cx="4989591" cy="2794171"/>
          </a:xfrm>
          <a:prstGeom prst="rect">
            <a:avLst/>
          </a:prstGeom>
        </p:spPr>
      </p:pic>
    </p:spTree>
    <p:extLst>
      <p:ext uri="{BB962C8B-B14F-4D97-AF65-F5344CB8AC3E}">
        <p14:creationId xmlns:p14="http://schemas.microsoft.com/office/powerpoint/2010/main" val="2213661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1AF6A4A-E2EB-8DE5-45C0-21FACF59B3AC}"/>
              </a:ext>
            </a:extLst>
          </p:cNvPr>
          <p:cNvSpPr>
            <a:spLocks noGrp="1"/>
          </p:cNvSpPr>
          <p:nvPr>
            <p:ph type="title"/>
          </p:nvPr>
        </p:nvSpPr>
        <p:spPr>
          <a:xfrm>
            <a:off x="838200" y="365126"/>
            <a:ext cx="10515600" cy="875242"/>
          </a:xfrm>
        </p:spPr>
        <p:txBody>
          <a:bodyPr>
            <a:normAutofit/>
          </a:bodyPr>
          <a:lstStyle/>
          <a:p>
            <a:pPr algn="ctr"/>
            <a:r>
              <a:rPr lang="en-US" sz="4000" b="1" dirty="0"/>
              <a:t>DEVELOPMENT PROGRESS</a:t>
            </a:r>
          </a:p>
        </p:txBody>
      </p:sp>
      <p:sp>
        <p:nvSpPr>
          <p:cNvPr id="10" name="Title 1">
            <a:extLst>
              <a:ext uri="{FF2B5EF4-FFF2-40B4-BE49-F238E27FC236}">
                <a16:creationId xmlns:a16="http://schemas.microsoft.com/office/drawing/2014/main" id="{D615E64E-0AED-0F4B-226B-A3A05F77DD43}"/>
              </a:ext>
            </a:extLst>
          </p:cNvPr>
          <p:cNvSpPr txBox="1">
            <a:spLocks/>
          </p:cNvSpPr>
          <p:nvPr/>
        </p:nvSpPr>
        <p:spPr>
          <a:xfrm>
            <a:off x="3903370" y="6272637"/>
            <a:ext cx="4385255" cy="3344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solidFill>
                  <a:schemeClr val="accent4">
                    <a:lumMod val="40000"/>
                    <a:lumOff val="60000"/>
                  </a:schemeClr>
                </a:solidFill>
              </a:rPr>
              <a:t>Experimenting with new camera features</a:t>
            </a:r>
          </a:p>
        </p:txBody>
      </p:sp>
      <p:pic>
        <p:nvPicPr>
          <p:cNvPr id="11" name="Experimenting with new camera features">
            <a:hlinkClick r:id="" action="ppaction://media"/>
            <a:extLst>
              <a:ext uri="{FF2B5EF4-FFF2-40B4-BE49-F238E27FC236}">
                <a16:creationId xmlns:a16="http://schemas.microsoft.com/office/drawing/2014/main" id="{A1CE0EB1-4DB1-D11A-1509-11A81A88730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0678" y="1240367"/>
            <a:ext cx="8930640" cy="4893247"/>
          </a:xfrm>
          <a:prstGeom prst="rect">
            <a:avLst/>
          </a:prstGeom>
        </p:spPr>
      </p:pic>
    </p:spTree>
    <p:extLst>
      <p:ext uri="{BB962C8B-B14F-4D97-AF65-F5344CB8AC3E}">
        <p14:creationId xmlns:p14="http://schemas.microsoft.com/office/powerpoint/2010/main" val="4174365704"/>
      </p:ext>
    </p:extLst>
  </p:cSld>
  <p:clrMapOvr>
    <a:masterClrMapping/>
  </p:clrMapOvr>
  <p:timing>
    <p:tnLst>
      <p:par>
        <p:cTn id="1" dur="indefinite" restart="never" nodeType="tmRoot">
          <p:childTnLst>
            <p:video>
              <p:cMediaNode vol="80000">
                <p:cTn id="2" fill="hold" display="0">
                  <p:stCondLst>
                    <p:cond delay="indefinite"/>
                  </p:stCondLst>
                </p:cTn>
                <p:tgtEl>
                  <p:spTgt spid="11"/>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lin ang="135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DEVELOPMENT PROGRESS</a:t>
            </a:r>
          </a:p>
        </p:txBody>
      </p:sp>
      <p:sp>
        <p:nvSpPr>
          <p:cNvPr id="15" name="Title 1">
            <a:extLst>
              <a:ext uri="{FF2B5EF4-FFF2-40B4-BE49-F238E27FC236}">
                <a16:creationId xmlns:a16="http://schemas.microsoft.com/office/drawing/2014/main" id="{3D1431E5-B108-9171-5EB3-0DAB0E4C83DC}"/>
              </a:ext>
            </a:extLst>
          </p:cNvPr>
          <p:cNvSpPr txBox="1">
            <a:spLocks/>
          </p:cNvSpPr>
          <p:nvPr/>
        </p:nvSpPr>
        <p:spPr>
          <a:xfrm>
            <a:off x="4367585" y="6257397"/>
            <a:ext cx="3456827" cy="3344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b="1" dirty="0">
                <a:solidFill>
                  <a:schemeClr val="accent4">
                    <a:lumMod val="40000"/>
                    <a:lumOff val="60000"/>
                  </a:schemeClr>
                </a:solidFill>
              </a:rPr>
              <a:t>Ragdoll Physics</a:t>
            </a:r>
          </a:p>
        </p:txBody>
      </p:sp>
      <p:pic>
        <p:nvPicPr>
          <p:cNvPr id="4" name="Ragdoll Physics">
            <a:hlinkClick r:id="" action="ppaction://media"/>
            <a:extLst>
              <a:ext uri="{FF2B5EF4-FFF2-40B4-BE49-F238E27FC236}">
                <a16:creationId xmlns:a16="http://schemas.microsoft.com/office/drawing/2014/main" id="{DC4B36B9-7D26-F972-72A5-622526891F0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24499" y="1240368"/>
            <a:ext cx="8743001" cy="4917938"/>
          </a:xfrm>
          <a:prstGeom prst="rect">
            <a:avLst/>
          </a:prstGeom>
        </p:spPr>
      </p:pic>
    </p:spTree>
    <p:extLst>
      <p:ext uri="{BB962C8B-B14F-4D97-AF65-F5344CB8AC3E}">
        <p14:creationId xmlns:p14="http://schemas.microsoft.com/office/powerpoint/2010/main" val="3791994628"/>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lin ang="81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PROJECT REPORT</a:t>
            </a:r>
          </a:p>
        </p:txBody>
      </p:sp>
      <p:sp>
        <p:nvSpPr>
          <p:cNvPr id="3" name="Content Placeholder 2">
            <a:extLst>
              <a:ext uri="{FF2B5EF4-FFF2-40B4-BE49-F238E27FC236}">
                <a16:creationId xmlns:a16="http://schemas.microsoft.com/office/drawing/2014/main" id="{6EBC7840-08FA-1A75-62AE-9E69B41E8C57}"/>
              </a:ext>
            </a:extLst>
          </p:cNvPr>
          <p:cNvSpPr>
            <a:spLocks noGrp="1"/>
          </p:cNvSpPr>
          <p:nvPr>
            <p:ph idx="1"/>
          </p:nvPr>
        </p:nvSpPr>
        <p:spPr>
          <a:xfrm>
            <a:off x="838200" y="3987800"/>
            <a:ext cx="10515600" cy="1828800"/>
          </a:xfrm>
        </p:spPr>
        <p:txBody>
          <a:bodyPr>
            <a:noAutofit/>
          </a:bodyPr>
          <a:lstStyle/>
          <a:p>
            <a:pPr marL="0" indent="0">
              <a:buNone/>
            </a:pPr>
            <a:r>
              <a:rPr lang="en-US" sz="1800" b="1" dirty="0">
                <a:solidFill>
                  <a:schemeClr val="accent4">
                    <a:lumMod val="40000"/>
                    <a:lumOff val="60000"/>
                  </a:schemeClr>
                </a:solidFill>
              </a:rPr>
              <a:t>Introduction: </a:t>
            </a:r>
            <a:r>
              <a:rPr lang="en-US" sz="1800" b="1" kern="1200" dirty="0">
                <a:solidFill>
                  <a:schemeClr val="bg1"/>
                </a:solidFill>
                <a:effectLst/>
                <a:latin typeface="Calibri Light" panose="020F0302020204030204" pitchFamily="34" charset="0"/>
                <a:ea typeface="+mj-ea"/>
                <a:cs typeface="+mj-cs"/>
              </a:rPr>
              <a:t>I will start by introducing the project and explain how it is unique followed by the aim and research questions. </a:t>
            </a:r>
            <a:endParaRPr lang="en-US" sz="1800" b="1" dirty="0">
              <a:solidFill>
                <a:schemeClr val="bg1"/>
              </a:solidFill>
              <a:latin typeface="Calibri Light" panose="020F0302020204030204" pitchFamily="34" charset="0"/>
              <a:ea typeface="+mj-ea"/>
              <a:cs typeface="+mj-cs"/>
            </a:endParaRPr>
          </a:p>
          <a:p>
            <a:pPr marL="0" indent="0">
              <a:buNone/>
            </a:pPr>
            <a:r>
              <a:rPr lang="en-US" sz="1800" b="1" dirty="0">
                <a:solidFill>
                  <a:schemeClr val="accent4">
                    <a:lumMod val="40000"/>
                    <a:lumOff val="60000"/>
                  </a:schemeClr>
                </a:solidFill>
              </a:rPr>
              <a:t>Research Context</a:t>
            </a:r>
            <a:r>
              <a:rPr lang="en-US" sz="1800" b="1" kern="1200" dirty="0">
                <a:solidFill>
                  <a:schemeClr val="accent4">
                    <a:lumMod val="40000"/>
                    <a:lumOff val="60000"/>
                  </a:schemeClr>
                </a:solidFill>
                <a:effectLst/>
                <a:latin typeface="Calibri Light" panose="020F0302020204030204" pitchFamily="34" charset="0"/>
                <a:ea typeface="+mj-ea"/>
                <a:cs typeface="+mj-cs"/>
              </a:rPr>
              <a:t>: </a:t>
            </a:r>
            <a:r>
              <a:rPr lang="en-US" sz="1800" b="1" kern="1200" dirty="0">
                <a:solidFill>
                  <a:schemeClr val="bg1"/>
                </a:solidFill>
                <a:effectLst/>
                <a:latin typeface="Calibri Light" panose="020F0302020204030204" pitchFamily="34" charset="0"/>
                <a:ea typeface="+mj-ea"/>
                <a:cs typeface="+mj-cs"/>
              </a:rPr>
              <a:t>The research done on the questions by stating mechanics in existing games, reading, and watching videos by existing professionals in the industry. </a:t>
            </a:r>
          </a:p>
          <a:p>
            <a:pPr marL="0" indent="0">
              <a:buNone/>
            </a:pPr>
            <a:r>
              <a:rPr lang="en-US" sz="1800" b="1" dirty="0">
                <a:solidFill>
                  <a:schemeClr val="accent4">
                    <a:lumMod val="40000"/>
                    <a:lumOff val="60000"/>
                  </a:schemeClr>
                </a:solidFill>
              </a:rPr>
              <a:t>Research Project</a:t>
            </a:r>
            <a:r>
              <a:rPr lang="en-US" sz="1800" b="1" kern="1200" dirty="0">
                <a:solidFill>
                  <a:schemeClr val="accent4">
                    <a:lumMod val="40000"/>
                    <a:lumOff val="60000"/>
                  </a:schemeClr>
                </a:solidFill>
                <a:effectLst/>
                <a:latin typeface="Calibri Light" panose="020F0302020204030204" pitchFamily="34" charset="0"/>
                <a:ea typeface="+mj-ea"/>
                <a:cs typeface="+mj-cs"/>
              </a:rPr>
              <a:t>: </a:t>
            </a:r>
            <a:r>
              <a:rPr lang="en-US" sz="1800" b="1" kern="1200" dirty="0">
                <a:solidFill>
                  <a:schemeClr val="bg1"/>
                </a:solidFill>
                <a:effectLst/>
                <a:latin typeface="Calibri Light" panose="020F0302020204030204" pitchFamily="34" charset="0"/>
                <a:ea typeface="+mj-ea"/>
                <a:cs typeface="+mj-cs"/>
              </a:rPr>
              <a:t>I will continue to talk about how and why I implemented these ideas and how it aligns with my vision for the game by answering the research questions.</a:t>
            </a:r>
            <a:endParaRPr lang="en-US" sz="1800" b="1" dirty="0">
              <a:solidFill>
                <a:schemeClr val="bg1"/>
              </a:solidFill>
            </a:endParaRP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535008"/>
            <a:ext cx="10515600" cy="206671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dirty="0">
                <a:solidFill>
                  <a:schemeClr val="bg1"/>
                </a:solidFill>
                <a:latin typeface="Calibri Light" panose="020F0302020204030204" pitchFamily="34" charset="0"/>
              </a:rPr>
              <a:t>Learning Contract</a:t>
            </a:r>
          </a:p>
          <a:p>
            <a:endParaRPr lang="en-US" sz="1800" b="1" dirty="0">
              <a:solidFill>
                <a:schemeClr val="bg1"/>
              </a:solidFill>
              <a:latin typeface="Calibri Light" panose="020F0302020204030204" pitchFamily="34" charset="0"/>
            </a:endParaRP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Introduction </a:t>
            </a:r>
          </a:p>
          <a:p>
            <a:r>
              <a:rPr lang="en-US" sz="1800" b="1" dirty="0">
                <a:solidFill>
                  <a:schemeClr val="accent4">
                    <a:lumMod val="40000"/>
                    <a:lumOff val="60000"/>
                  </a:schemeClr>
                </a:solidFill>
                <a:latin typeface="Calibri Light" panose="020F0302020204030204" pitchFamily="34" charset="0"/>
              </a:rPr>
              <a:t>      - Aim</a:t>
            </a:r>
          </a:p>
          <a:p>
            <a:r>
              <a:rPr lang="en-US" sz="1800" b="1" dirty="0">
                <a:solidFill>
                  <a:schemeClr val="accent4">
                    <a:lumMod val="40000"/>
                    <a:lumOff val="60000"/>
                  </a:schemeClr>
                </a:solidFill>
                <a:latin typeface="Calibri Light" panose="020F0302020204030204" pitchFamily="34" charset="0"/>
              </a:rPr>
              <a:t>      - Research Questions</a:t>
            </a: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Research Context</a:t>
            </a: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Research Project</a:t>
            </a:r>
          </a:p>
          <a:p>
            <a:pPr marL="285750" indent="-285750">
              <a:buFont typeface="Arial" panose="020B0604020202020204" pitchFamily="34" charset="0"/>
              <a:buChar char="•"/>
            </a:pPr>
            <a:r>
              <a:rPr lang="en-US" sz="1800" b="1" dirty="0">
                <a:solidFill>
                  <a:schemeClr val="accent4">
                    <a:lumMod val="40000"/>
                    <a:lumOff val="60000"/>
                  </a:schemeClr>
                </a:solidFill>
                <a:latin typeface="Calibri Light" panose="020F0302020204030204" pitchFamily="34" charset="0"/>
              </a:rPr>
              <a:t>Conclusion</a:t>
            </a:r>
          </a:p>
        </p:txBody>
      </p:sp>
    </p:spTree>
    <p:extLst>
      <p:ext uri="{BB962C8B-B14F-4D97-AF65-F5344CB8AC3E}">
        <p14:creationId xmlns:p14="http://schemas.microsoft.com/office/powerpoint/2010/main" val="12906622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75000"/>
              </a:schemeClr>
            </a:gs>
            <a:gs pos="100000">
              <a:schemeClr val="accent1">
                <a:lumMod val="75000"/>
              </a:schemeClr>
            </a:gs>
          </a:gsLst>
          <a:lin ang="162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99ECC-358E-C617-8E9F-120E00EF96FB}"/>
              </a:ext>
            </a:extLst>
          </p:cNvPr>
          <p:cNvSpPr>
            <a:spLocks noGrp="1"/>
          </p:cNvSpPr>
          <p:nvPr>
            <p:ph type="title"/>
          </p:nvPr>
        </p:nvSpPr>
        <p:spPr>
          <a:xfrm>
            <a:off x="838200" y="365126"/>
            <a:ext cx="10515600" cy="875242"/>
          </a:xfrm>
        </p:spPr>
        <p:txBody>
          <a:bodyPr>
            <a:normAutofit/>
          </a:bodyPr>
          <a:lstStyle/>
          <a:p>
            <a:pPr algn="ctr"/>
            <a:r>
              <a:rPr lang="en-US" sz="4000" b="1" dirty="0"/>
              <a:t>PROJECT PLAN</a:t>
            </a:r>
          </a:p>
        </p:txBody>
      </p:sp>
      <p:sp>
        <p:nvSpPr>
          <p:cNvPr id="4" name="Title 1">
            <a:extLst>
              <a:ext uri="{FF2B5EF4-FFF2-40B4-BE49-F238E27FC236}">
                <a16:creationId xmlns:a16="http://schemas.microsoft.com/office/drawing/2014/main" id="{0318C5C4-E2F3-10C9-B9BB-4679F0D3BC2B}"/>
              </a:ext>
            </a:extLst>
          </p:cNvPr>
          <p:cNvSpPr txBox="1">
            <a:spLocks/>
          </p:cNvSpPr>
          <p:nvPr/>
        </p:nvSpPr>
        <p:spPr>
          <a:xfrm>
            <a:off x="838200" y="1625600"/>
            <a:ext cx="10515600" cy="241808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b="1">
                <a:solidFill>
                  <a:schemeClr val="bg1"/>
                </a:solidFill>
                <a:latin typeface="Calibri Light" panose="020F0302020204030204" pitchFamily="34" charset="0"/>
              </a:rPr>
              <a:t>Since there hasn’t been a lot of progress on the environment, it feels like we are running behind. But most of the mechanics have already been implemented and I only need to get the AI working with them. It won’t be long before we start adding more story elements and implement the puzzles based on the story. So, it does seem like we’re on track.</a:t>
            </a:r>
          </a:p>
          <a:p>
            <a:endParaRPr lang="en-US" sz="1800" b="1">
              <a:solidFill>
                <a:schemeClr val="bg1"/>
              </a:solidFill>
              <a:latin typeface="Calibri Light" panose="020F0302020204030204" pitchFamily="34" charset="0"/>
            </a:endParaRPr>
          </a:p>
          <a:p>
            <a:r>
              <a:rPr lang="en-US" sz="1800" b="1">
                <a:solidFill>
                  <a:schemeClr val="bg1"/>
                </a:solidFill>
                <a:latin typeface="Calibri Light" panose="020F0302020204030204" pitchFamily="34" charset="0"/>
              </a:rPr>
              <a:t>The only main issue which I might face would be after finalizing the environment with performance issues. I’ve already performed a small experiment for this and tried using unity’s in-build occlusion culling system and the results were better performance. We will only find out later with the final assets and loading times.</a:t>
            </a:r>
            <a:endParaRPr lang="en-US" sz="1800" b="1" dirty="0">
              <a:solidFill>
                <a:schemeClr val="bg1"/>
              </a:solidFill>
              <a:latin typeface="Calibri Light" panose="020F0302020204030204" pitchFamily="34" charset="0"/>
            </a:endParaRPr>
          </a:p>
        </p:txBody>
      </p:sp>
    </p:spTree>
    <p:extLst>
      <p:ext uri="{BB962C8B-B14F-4D97-AF65-F5344CB8AC3E}">
        <p14:creationId xmlns:p14="http://schemas.microsoft.com/office/powerpoint/2010/main" val="7805320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TM04033923[[fn=Depth]]</Template>
  <TotalTime>1168</TotalTime>
  <Words>458</Words>
  <Application>Microsoft Office PowerPoint</Application>
  <PresentationFormat>Widescreen</PresentationFormat>
  <Paragraphs>48</Paragraphs>
  <Slides>8</Slides>
  <Notes>7</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Meiryo</vt:lpstr>
      <vt:lpstr>Arial</vt:lpstr>
      <vt:lpstr>Calibri</vt:lpstr>
      <vt:lpstr>Calibri Light</vt:lpstr>
      <vt:lpstr>Helvetica Neue</vt:lpstr>
      <vt:lpstr>Office Theme</vt:lpstr>
      <vt:lpstr>ART410</vt:lpstr>
      <vt:lpstr>AIM</vt:lpstr>
      <vt:lpstr>DEVELOPMENT PROGRESS</vt:lpstr>
      <vt:lpstr>DEVELOPMENT PROGRESS</vt:lpstr>
      <vt:lpstr>DEVELOPMENT PROGRESS</vt:lpstr>
      <vt:lpstr>DEVELOPMENT PROGRESS</vt:lpstr>
      <vt:lpstr>PROJECT REPORT</vt:lpstr>
      <vt:lpstr>PROJECT 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ART405</dc:title>
  <dc:creator>Robin Sloan</dc:creator>
  <cp:lastModifiedBy>SHUBH GAWHADE</cp:lastModifiedBy>
  <cp:revision>114</cp:revision>
  <dcterms:created xsi:type="dcterms:W3CDTF">2023-01-19T16:53:03Z</dcterms:created>
  <dcterms:modified xsi:type="dcterms:W3CDTF">2023-03-16T16:25:11Z</dcterms:modified>
</cp:coreProperties>
</file>

<file path=docProps/thumbnail.jpeg>
</file>